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210 8비트" panose="020B0600000101010101" charset="-127"/>
      <p:regular r:id="rId10"/>
    </p:embeddedFont>
    <p:embeddedFont>
      <p:font typeface="Source Han Sans KR Normal" panose="020B0600000101010101" charset="-127"/>
      <p:regular r:id="rId11"/>
    </p:embeddedFont>
    <p:embeddedFont>
      <p:font typeface="Source Han Sans KR Normal Bold" panose="020B0600000101010101" charset="-12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52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gif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gif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26" Type="http://schemas.openxmlformats.org/officeDocument/2006/relationships/image" Target="../media/image24.gif"/><Relationship Id="rId3" Type="http://schemas.openxmlformats.org/officeDocument/2006/relationships/image" Target="../media/image2.svg"/><Relationship Id="rId21" Type="http://schemas.openxmlformats.org/officeDocument/2006/relationships/image" Target="../media/image41.svg"/><Relationship Id="rId34" Type="http://schemas.openxmlformats.org/officeDocument/2006/relationships/image" Target="../media/image21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43.gif"/><Relationship Id="rId33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42.gif"/><Relationship Id="rId32" Type="http://schemas.openxmlformats.org/officeDocument/2006/relationships/image" Target="../media/image49.svg"/><Relationship Id="rId5" Type="http://schemas.openxmlformats.org/officeDocument/2006/relationships/image" Target="../media/image4.svg"/><Relationship Id="rId15" Type="http://schemas.openxmlformats.org/officeDocument/2006/relationships/image" Target="../media/image35.svg"/><Relationship Id="rId23" Type="http://schemas.openxmlformats.org/officeDocument/2006/relationships/image" Target="../media/image15.svg"/><Relationship Id="rId28" Type="http://schemas.openxmlformats.org/officeDocument/2006/relationships/image" Target="../media/image45.svg"/><Relationship Id="rId36" Type="http://schemas.openxmlformats.org/officeDocument/2006/relationships/image" Target="../media/image51.svg"/><Relationship Id="rId10" Type="http://schemas.openxmlformats.org/officeDocument/2006/relationships/image" Target="../media/image30.png"/><Relationship Id="rId19" Type="http://schemas.openxmlformats.org/officeDocument/2006/relationships/image" Target="../media/image39.svg"/><Relationship Id="rId31" Type="http://schemas.openxmlformats.org/officeDocument/2006/relationships/image" Target="../media/image48.png"/><Relationship Id="rId4" Type="http://schemas.openxmlformats.org/officeDocument/2006/relationships/image" Target="../media/image3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14.png"/><Relationship Id="rId27" Type="http://schemas.openxmlformats.org/officeDocument/2006/relationships/image" Target="../media/image44.png"/><Relationship Id="rId30" Type="http://schemas.openxmlformats.org/officeDocument/2006/relationships/image" Target="../media/image47.svg"/><Relationship Id="rId35" Type="http://schemas.openxmlformats.org/officeDocument/2006/relationships/image" Target="../media/image50.png"/><Relationship Id="rId8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jpeg"/><Relationship Id="rId3" Type="http://schemas.openxmlformats.org/officeDocument/2006/relationships/image" Target="../media/image45.svg"/><Relationship Id="rId7" Type="http://schemas.openxmlformats.org/officeDocument/2006/relationships/image" Target="../media/image55.svg"/><Relationship Id="rId12" Type="http://schemas.openxmlformats.org/officeDocument/2006/relationships/image" Target="../media/image5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svg"/><Relationship Id="rId10" Type="http://schemas.openxmlformats.org/officeDocument/2006/relationships/image" Target="../media/image7.gif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61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svg"/><Relationship Id="rId18" Type="http://schemas.openxmlformats.org/officeDocument/2006/relationships/image" Target="../media/image76.png"/><Relationship Id="rId3" Type="http://schemas.openxmlformats.org/officeDocument/2006/relationships/image" Target="../media/image55.sv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image" Target="../media/image54.png"/><Relationship Id="rId16" Type="http://schemas.openxmlformats.org/officeDocument/2006/relationships/image" Target="../media/image74.png"/><Relationship Id="rId20" Type="http://schemas.openxmlformats.org/officeDocument/2006/relationships/image" Target="../media/image2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63.svg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19" Type="http://schemas.openxmlformats.org/officeDocument/2006/relationships/image" Target="../media/image77.svg"/><Relationship Id="rId4" Type="http://schemas.openxmlformats.org/officeDocument/2006/relationships/image" Target="../media/image62.png"/><Relationship Id="rId9" Type="http://schemas.openxmlformats.org/officeDocument/2006/relationships/image" Target="../media/image67.gif"/><Relationship Id="rId1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68.png"/><Relationship Id="rId3" Type="http://schemas.openxmlformats.org/officeDocument/2006/relationships/image" Target="../media/image55.svg"/><Relationship Id="rId7" Type="http://schemas.openxmlformats.org/officeDocument/2006/relationships/image" Target="../media/image79.png"/><Relationship Id="rId12" Type="http://schemas.openxmlformats.org/officeDocument/2006/relationships/image" Target="../media/image71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70.png"/><Relationship Id="rId5" Type="http://schemas.openxmlformats.org/officeDocument/2006/relationships/image" Target="../media/image63.svg"/><Relationship Id="rId10" Type="http://schemas.openxmlformats.org/officeDocument/2006/relationships/image" Target="../media/image66.svg"/><Relationship Id="rId4" Type="http://schemas.openxmlformats.org/officeDocument/2006/relationships/image" Target="../media/image62.png"/><Relationship Id="rId9" Type="http://schemas.openxmlformats.org/officeDocument/2006/relationships/image" Target="../media/image65.png"/><Relationship Id="rId14" Type="http://schemas.openxmlformats.org/officeDocument/2006/relationships/image" Target="../media/image6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76.png"/><Relationship Id="rId3" Type="http://schemas.openxmlformats.org/officeDocument/2006/relationships/image" Target="../media/image55.svg"/><Relationship Id="rId7" Type="http://schemas.openxmlformats.org/officeDocument/2006/relationships/image" Target="../media/image68.png"/><Relationship Id="rId12" Type="http://schemas.openxmlformats.org/officeDocument/2006/relationships/image" Target="../media/image7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gif"/><Relationship Id="rId11" Type="http://schemas.openxmlformats.org/officeDocument/2006/relationships/image" Target="../media/image74.png"/><Relationship Id="rId5" Type="http://schemas.openxmlformats.org/officeDocument/2006/relationships/image" Target="../media/image4.svg"/><Relationship Id="rId10" Type="http://schemas.openxmlformats.org/officeDocument/2006/relationships/image" Target="../media/image73.svg"/><Relationship Id="rId4" Type="http://schemas.openxmlformats.org/officeDocument/2006/relationships/image" Target="../media/image3.png"/><Relationship Id="rId9" Type="http://schemas.openxmlformats.org/officeDocument/2006/relationships/image" Target="../media/image72.png"/><Relationship Id="rId14" Type="http://schemas.openxmlformats.org/officeDocument/2006/relationships/image" Target="../media/image7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gif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svg"/><Relationship Id="rId18" Type="http://schemas.openxmlformats.org/officeDocument/2006/relationships/image" Target="../media/image70.png"/><Relationship Id="rId3" Type="http://schemas.openxmlformats.org/officeDocument/2006/relationships/image" Target="../media/image55.svg"/><Relationship Id="rId7" Type="http://schemas.openxmlformats.org/officeDocument/2006/relationships/image" Target="../media/image85.svg"/><Relationship Id="rId12" Type="http://schemas.openxmlformats.org/officeDocument/2006/relationships/image" Target="../media/image90.png"/><Relationship Id="rId17" Type="http://schemas.openxmlformats.org/officeDocument/2006/relationships/image" Target="../media/image29.svg"/><Relationship Id="rId2" Type="http://schemas.openxmlformats.org/officeDocument/2006/relationships/image" Target="../media/image54.png"/><Relationship Id="rId16" Type="http://schemas.openxmlformats.org/officeDocument/2006/relationships/image" Target="../media/image28.png"/><Relationship Id="rId20" Type="http://schemas.openxmlformats.org/officeDocument/2006/relationships/image" Target="../media/image9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5" Type="http://schemas.openxmlformats.org/officeDocument/2006/relationships/image" Target="../media/image4.svg"/><Relationship Id="rId10" Type="http://schemas.openxmlformats.org/officeDocument/2006/relationships/image" Target="../media/image88.png"/><Relationship Id="rId19" Type="http://schemas.openxmlformats.org/officeDocument/2006/relationships/image" Target="../media/image71.svg"/><Relationship Id="rId4" Type="http://schemas.openxmlformats.org/officeDocument/2006/relationships/image" Target="../media/image82.png"/><Relationship Id="rId9" Type="http://schemas.openxmlformats.org/officeDocument/2006/relationships/image" Target="../media/image87.svg"/><Relationship Id="rId1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09980" y="1509980"/>
            <a:ext cx="15268040" cy="6685149"/>
            <a:chOff x="0" y="0"/>
            <a:chExt cx="4021212" cy="17606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21212" cy="1760698"/>
            </a:xfrm>
            <a:custGeom>
              <a:avLst/>
              <a:gdLst/>
              <a:ahLst/>
              <a:cxnLst/>
              <a:rect l="l" t="t" r="r" b="b"/>
              <a:pathLst>
                <a:path w="4021212" h="1760698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341087" y="6151992"/>
            <a:ext cx="3370555" cy="3571879"/>
          </a:xfrm>
          <a:custGeom>
            <a:avLst/>
            <a:gdLst/>
            <a:ahLst/>
            <a:cxnLst/>
            <a:rect l="l" t="t" r="r" b="b"/>
            <a:pathLst>
              <a:path w="3370555" h="3571879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361856" y="6943369"/>
            <a:ext cx="2319862" cy="2761741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 flipH="1">
            <a:off x="7080944" y="8762719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7" y="0"/>
                </a:moveTo>
                <a:lnTo>
                  <a:pt x="0" y="0"/>
                </a:lnTo>
                <a:lnTo>
                  <a:pt x="0" y="313329"/>
                </a:lnTo>
                <a:lnTo>
                  <a:pt x="335927" y="313329"/>
                </a:lnTo>
                <a:lnTo>
                  <a:pt x="33592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5425744" y="6232898"/>
            <a:ext cx="2196534" cy="938519"/>
          </a:xfrm>
          <a:custGeom>
            <a:avLst/>
            <a:gdLst/>
            <a:ahLst/>
            <a:cxnLst/>
            <a:rect l="l" t="t" r="r" b="b"/>
            <a:pathLst>
              <a:path w="2196534" h="938519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8068873" y="6228904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0713082" y="6254379"/>
            <a:ext cx="2221897" cy="917038"/>
          </a:xfrm>
          <a:custGeom>
            <a:avLst/>
            <a:gdLst/>
            <a:ahLst/>
            <a:cxnLst/>
            <a:rect l="l" t="t" r="r" b="b"/>
            <a:pathLst>
              <a:path w="2221897" h="917038">
                <a:moveTo>
                  <a:pt x="0" y="0"/>
                </a:moveTo>
                <a:lnTo>
                  <a:pt x="2221897" y="0"/>
                </a:lnTo>
                <a:lnTo>
                  <a:pt x="2221897" y="917038"/>
                </a:lnTo>
                <a:lnTo>
                  <a:pt x="0" y="91703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5511053" y="701359"/>
            <a:ext cx="1952265" cy="317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ea typeface="210 8비트"/>
              </a:rPr>
              <a:t>플레이어 2</a:t>
            </a:r>
          </a:p>
        </p:txBody>
      </p:sp>
      <p:sp>
        <p:nvSpPr>
          <p:cNvPr id="17" name="Freeform 17"/>
          <p:cNvSpPr/>
          <p:nvPr/>
        </p:nvSpPr>
        <p:spPr>
          <a:xfrm>
            <a:off x="2695009" y="596383"/>
            <a:ext cx="2377744" cy="432317"/>
          </a:xfrm>
          <a:custGeom>
            <a:avLst/>
            <a:gdLst/>
            <a:ahLst/>
            <a:cxnLst/>
            <a:rect l="l" t="t" r="r" b="b"/>
            <a:pathLst>
              <a:path w="2377744" h="432317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13424017" y="670536"/>
            <a:ext cx="2087036" cy="379461"/>
          </a:xfrm>
          <a:custGeom>
            <a:avLst/>
            <a:gdLst/>
            <a:ahLst/>
            <a:cxnLst/>
            <a:rect l="l" t="t" r="r" b="b"/>
            <a:pathLst>
              <a:path w="2087036" h="379461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 flipH="1">
            <a:off x="13950410" y="8614008"/>
            <a:ext cx="1855950" cy="1091101"/>
          </a:xfrm>
          <a:custGeom>
            <a:avLst/>
            <a:gdLst/>
            <a:ahLst/>
            <a:cxnLst/>
            <a:rect l="l" t="t" r="r" b="b"/>
            <a:pathLst>
              <a:path w="1855950" h="1091101">
                <a:moveTo>
                  <a:pt x="1855950" y="0"/>
                </a:moveTo>
                <a:lnTo>
                  <a:pt x="0" y="0"/>
                </a:lnTo>
                <a:lnTo>
                  <a:pt x="0" y="1091101"/>
                </a:lnTo>
                <a:lnTo>
                  <a:pt x="1855950" y="1091101"/>
                </a:lnTo>
                <a:lnTo>
                  <a:pt x="185595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b="-1010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375433" y="6228904"/>
            <a:ext cx="2319577" cy="3476205"/>
          </a:xfrm>
          <a:custGeom>
            <a:avLst/>
            <a:gdLst/>
            <a:ahLst/>
            <a:cxnLst/>
            <a:rect l="l" t="t" r="r" b="b"/>
            <a:pathLst>
              <a:path w="2319577" h="3476205">
                <a:moveTo>
                  <a:pt x="0" y="0"/>
                </a:moveTo>
                <a:lnTo>
                  <a:pt x="2319576" y="0"/>
                </a:lnTo>
                <a:lnTo>
                  <a:pt x="2319576" y="3476205"/>
                </a:lnTo>
                <a:lnTo>
                  <a:pt x="0" y="347620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6759870" y="6700160"/>
            <a:ext cx="978075" cy="934061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28291" y="658764"/>
            <a:ext cx="1866718" cy="317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3"/>
              </a:lnSpc>
            </a:pPr>
            <a:r>
              <a:rPr lang="en-US" sz="2199">
                <a:solidFill>
                  <a:srgbClr val="585EFF"/>
                </a:solidFill>
                <a:ea typeface="210 8비트"/>
              </a:rPr>
              <a:t>플레이어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78701" y="8667924"/>
            <a:ext cx="3628355" cy="45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Source Han Sans KR Normal"/>
              </a:rPr>
              <a:t>2020180002-곽정민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61856" y="2366159"/>
            <a:ext cx="13564288" cy="169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20"/>
              </a:lnSpc>
            </a:pPr>
            <a:r>
              <a:rPr lang="en-US" sz="10400">
                <a:solidFill>
                  <a:srgbClr val="FF63D8"/>
                </a:solidFill>
                <a:latin typeface="210 8비트"/>
              </a:rPr>
              <a:t>2D 게임프로그래밍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021769" y="701359"/>
            <a:ext cx="4244462" cy="317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ea typeface="210 8비트"/>
              </a:rPr>
              <a:t>최고점수 2500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7002032" y="6114605"/>
            <a:ext cx="3590504" cy="3590504"/>
          </a:xfrm>
          <a:custGeom>
            <a:avLst/>
            <a:gdLst/>
            <a:ahLst/>
            <a:cxnLst/>
            <a:rect l="l" t="t" r="r" b="b"/>
            <a:pathLst>
              <a:path w="3590504" h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3381398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5808423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0814350" y="8857429"/>
            <a:ext cx="471618" cy="847680"/>
          </a:xfrm>
          <a:custGeom>
            <a:avLst/>
            <a:gdLst/>
            <a:ahLst/>
            <a:cxnLst/>
            <a:rect l="l" t="t" r="r" b="b"/>
            <a:pathLst>
              <a:path w="471618" h="847680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7151826" y="716781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6272125" y="756289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9939918" y="697028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0735167" y="716781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-337725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992632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8467052" y="736535"/>
            <a:ext cx="702268" cy="547769"/>
          </a:xfrm>
          <a:custGeom>
            <a:avLst/>
            <a:gdLst/>
            <a:ahLst/>
            <a:cxnLst/>
            <a:rect l="l" t="t" r="r" b="b"/>
            <a:pathLst>
              <a:path w="702268" h="547769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4507255" y="697028"/>
            <a:ext cx="3052218" cy="717550"/>
            <a:chOff x="0" y="0"/>
            <a:chExt cx="803876" cy="18898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ea typeface="210 8비트"/>
                </a:rPr>
                <a:t>안건 페이지로 돌아가기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675294" y="697028"/>
            <a:ext cx="1738558" cy="717550"/>
          </a:xfrm>
          <a:custGeom>
            <a:avLst/>
            <a:gdLst/>
            <a:ahLst/>
            <a:cxnLst/>
            <a:rect l="l" t="t" r="r" b="b"/>
            <a:pathLst>
              <a:path w="1738558" h="717550">
                <a:moveTo>
                  <a:pt x="0" y="0"/>
                </a:moveTo>
                <a:lnTo>
                  <a:pt x="1738558" y="0"/>
                </a:lnTo>
                <a:lnTo>
                  <a:pt x="1738558" y="717550"/>
                </a:lnTo>
                <a:lnTo>
                  <a:pt x="0" y="7175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>
          <a:xfrm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719050" y="3534285"/>
            <a:ext cx="12849901" cy="1167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8000">
                <a:solidFill>
                  <a:srgbClr val="FF63D8"/>
                </a:solidFill>
                <a:ea typeface="210 8비트"/>
              </a:rPr>
              <a:t>게임 제목: THE STOOTER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5104488" y="2491586"/>
            <a:ext cx="517579" cy="539145"/>
          </a:xfrm>
          <a:prstGeom prst="rect">
            <a:avLst/>
          </a:prstGeom>
        </p:spPr>
      </p:pic>
      <p:sp>
        <p:nvSpPr>
          <p:cNvPr id="27" name="Freeform 27"/>
          <p:cNvSpPr/>
          <p:nvPr/>
        </p:nvSpPr>
        <p:spPr>
          <a:xfrm>
            <a:off x="2098480" y="6789831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Freeform 28"/>
          <p:cNvSpPr/>
          <p:nvPr/>
        </p:nvSpPr>
        <p:spPr>
          <a:xfrm>
            <a:off x="1028700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Freeform 29"/>
          <p:cNvSpPr/>
          <p:nvPr/>
        </p:nvSpPr>
        <p:spPr>
          <a:xfrm>
            <a:off x="14682597" y="6773499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>
            <a:off x="16415518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31"/>
          <p:cNvSpPr/>
          <p:nvPr/>
        </p:nvSpPr>
        <p:spPr>
          <a:xfrm>
            <a:off x="2298984" y="6844147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 32"/>
          <p:cNvSpPr/>
          <p:nvPr/>
        </p:nvSpPr>
        <p:spPr>
          <a:xfrm>
            <a:off x="14882622" y="68278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Freeform 33"/>
          <p:cNvSpPr/>
          <p:nvPr/>
        </p:nvSpPr>
        <p:spPr>
          <a:xfrm>
            <a:off x="1229204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Freeform 34"/>
          <p:cNvSpPr/>
          <p:nvPr/>
        </p:nvSpPr>
        <p:spPr>
          <a:xfrm>
            <a:off x="16616700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Freeform 35"/>
          <p:cNvSpPr/>
          <p:nvPr/>
        </p:nvSpPr>
        <p:spPr>
          <a:xfrm flipH="1">
            <a:off x="14621255" y="6205320"/>
            <a:ext cx="966466" cy="568179"/>
          </a:xfrm>
          <a:custGeom>
            <a:avLst/>
            <a:gdLst/>
            <a:ahLst/>
            <a:cxnLst/>
            <a:rect l="l" t="t" r="r" b="b"/>
            <a:pathLst>
              <a:path w="966466" h="568179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b="-1010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6" name="Freeform 36"/>
          <p:cNvSpPr/>
          <p:nvPr/>
        </p:nvSpPr>
        <p:spPr>
          <a:xfrm>
            <a:off x="1028700" y="3684108"/>
            <a:ext cx="843782" cy="963090"/>
          </a:xfrm>
          <a:custGeom>
            <a:avLst/>
            <a:gdLst/>
            <a:ahLst/>
            <a:cxnLst/>
            <a:rect l="l" t="t" r="r" b="b"/>
            <a:pathLst>
              <a:path w="843782" h="963090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b="-4299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26583" y="7488202"/>
            <a:ext cx="11146063" cy="2184803"/>
            <a:chOff x="-194971" y="5724"/>
            <a:chExt cx="2935589" cy="575422"/>
          </a:xfrm>
        </p:grpSpPr>
        <p:sp>
          <p:nvSpPr>
            <p:cNvPr id="3" name="Freeform 3"/>
            <p:cNvSpPr/>
            <p:nvPr/>
          </p:nvSpPr>
          <p:spPr>
            <a:xfrm>
              <a:off x="-180847" y="5724"/>
              <a:ext cx="2921465" cy="483969"/>
            </a:xfrm>
            <a:custGeom>
              <a:avLst/>
              <a:gdLst/>
              <a:ahLst/>
              <a:cxnLst/>
              <a:rect l="l" t="t" r="r" b="b"/>
              <a:pathLst>
                <a:path w="2921465" h="483969">
                  <a:moveTo>
                    <a:pt x="34199" y="0"/>
                  </a:moveTo>
                  <a:lnTo>
                    <a:pt x="2887265" y="0"/>
                  </a:lnTo>
                  <a:cubicBezTo>
                    <a:pt x="2896335" y="0"/>
                    <a:pt x="2905034" y="3603"/>
                    <a:pt x="2911448" y="10017"/>
                  </a:cubicBezTo>
                  <a:cubicBezTo>
                    <a:pt x="2917861" y="16430"/>
                    <a:pt x="2921465" y="25129"/>
                    <a:pt x="2921465" y="34199"/>
                  </a:cubicBezTo>
                  <a:lnTo>
                    <a:pt x="2921465" y="449769"/>
                  </a:lnTo>
                  <a:cubicBezTo>
                    <a:pt x="2921465" y="468657"/>
                    <a:pt x="2906153" y="483969"/>
                    <a:pt x="2887265" y="483969"/>
                  </a:cubicBezTo>
                  <a:lnTo>
                    <a:pt x="34199" y="483969"/>
                  </a:lnTo>
                  <a:cubicBezTo>
                    <a:pt x="25129" y="483969"/>
                    <a:pt x="16430" y="480366"/>
                    <a:pt x="10017" y="473952"/>
                  </a:cubicBezTo>
                  <a:cubicBezTo>
                    <a:pt x="3603" y="467538"/>
                    <a:pt x="0" y="458840"/>
                    <a:pt x="0" y="449769"/>
                  </a:cubicBezTo>
                  <a:lnTo>
                    <a:pt x="0" y="34199"/>
                  </a:lnTo>
                  <a:cubicBezTo>
                    <a:pt x="0" y="15312"/>
                    <a:pt x="15312" y="0"/>
                    <a:pt x="3419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94971" y="37919"/>
              <a:ext cx="2921465" cy="54322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Source Han Sans KR Normal"/>
                </a:rPr>
                <a:t>            </a:t>
              </a:r>
              <a:r>
                <a:rPr lang="en-US" sz="2399" dirty="0" err="1">
                  <a:solidFill>
                    <a:srgbClr val="FFFFFF"/>
                  </a:solidFill>
                  <a:latin typeface="Source Han Sans KR Normal"/>
                </a:rPr>
                <a:t>장르</a:t>
              </a:r>
              <a:r>
                <a:rPr lang="en-US" sz="2399" dirty="0">
                  <a:solidFill>
                    <a:srgbClr val="FFFFFF"/>
                  </a:solidFill>
                  <a:latin typeface="Source Han Sans KR Normal"/>
                </a:rPr>
                <a:t>: 1인칭 </a:t>
              </a:r>
              <a:r>
                <a:rPr lang="en-US" sz="2399" dirty="0" err="1">
                  <a:solidFill>
                    <a:srgbClr val="FFFFFF"/>
                  </a:solidFill>
                  <a:latin typeface="Source Han Sans KR Normal"/>
                </a:rPr>
                <a:t>슈팅게임</a:t>
              </a:r>
              <a:endParaRPr lang="en-US" sz="2399" dirty="0">
                <a:solidFill>
                  <a:srgbClr val="FFFFFF"/>
                </a:solidFill>
                <a:latin typeface="Source Han Sans KR Normal"/>
              </a:endParaRPr>
            </a:p>
            <a:p>
              <a:pPr>
                <a:lnSpc>
                  <a:spcPts val="335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Source Han Sans KR Normal"/>
                </a:rPr>
                <a:t>            </a:t>
              </a:r>
              <a:r>
                <a:rPr lang="en-US" sz="2399" dirty="0" err="1">
                  <a:solidFill>
                    <a:srgbClr val="FFFFFF"/>
                  </a:solidFill>
                  <a:latin typeface="Source Han Sans KR Normal"/>
                </a:rPr>
                <a:t>올림픽</a:t>
              </a:r>
              <a:r>
                <a:rPr lang="en-US" sz="2399" dirty="0">
                  <a:solidFill>
                    <a:srgbClr val="FFFFFF"/>
                  </a:solidFill>
                  <a:latin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Source Han Sans KR Normal"/>
                </a:rPr>
                <a:t>종목인</a:t>
              </a:r>
              <a:r>
                <a:rPr lang="en-US" sz="2399" dirty="0">
                  <a:solidFill>
                    <a:srgbClr val="FFFFFF"/>
                  </a:solidFill>
                  <a:latin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Source Han Sans KR Normal"/>
                </a:rPr>
                <a:t>클레이</a:t>
              </a:r>
              <a:r>
                <a:rPr lang="en-US" sz="2399" dirty="0">
                  <a:solidFill>
                    <a:srgbClr val="FFFFFF"/>
                  </a:solidFill>
                  <a:latin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Source Han Sans KR Normal"/>
                </a:rPr>
                <a:t>사격을</a:t>
              </a:r>
              <a:r>
                <a:rPr lang="en-US" sz="2399" dirty="0">
                  <a:solidFill>
                    <a:srgbClr val="FFFFFF"/>
                  </a:solidFill>
                  <a:latin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Source Han Sans KR Normal"/>
                </a:rPr>
                <a:t>모티브로</a:t>
              </a:r>
              <a:r>
                <a:rPr lang="en-US" sz="2399" dirty="0">
                  <a:solidFill>
                    <a:srgbClr val="FFFFFF"/>
                  </a:solidFill>
                  <a:latin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Source Han Sans KR Normal"/>
                </a:rPr>
                <a:t>구상</a:t>
              </a:r>
              <a:endParaRPr lang="en-US" sz="2399" dirty="0">
                <a:solidFill>
                  <a:srgbClr val="FFFFFF"/>
                </a:solidFill>
                <a:latin typeface="Source Han Sans KR Normal"/>
              </a:endParaRPr>
            </a:p>
            <a:p>
              <a:pPr>
                <a:lnSpc>
                  <a:spcPts val="3359"/>
                </a:lnSpc>
              </a:pPr>
              <a:r>
                <a:rPr lang="en-US" altLang="ko-KR" sz="2399" dirty="0">
                  <a:solidFill>
                    <a:srgbClr val="FFFFFF"/>
                  </a:solidFill>
                  <a:latin typeface="Source Han Sans KR Normal"/>
                </a:rPr>
                <a:t>            </a:t>
              </a:r>
              <a:r>
                <a:rPr lang="ko-KR" altLang="en-US" sz="2399" dirty="0">
                  <a:solidFill>
                    <a:srgbClr val="FFFFFF"/>
                  </a:solidFill>
                  <a:latin typeface="Source Han Sans KR Normal"/>
                </a:rPr>
                <a:t>주어진 체력안에 가장 많은 점수를 내는 스코어 제도</a:t>
              </a:r>
              <a:endParaRPr lang="en-US" sz="2399" dirty="0">
                <a:solidFill>
                  <a:srgbClr val="FFFFFF"/>
                </a:solidFill>
                <a:latin typeface="Source Han Sans KR Normal"/>
              </a:endParaRPr>
            </a:p>
            <a:p>
              <a:pPr>
                <a:lnSpc>
                  <a:spcPts val="3359"/>
                </a:lnSpc>
              </a:pPr>
              <a:endParaRPr lang="en-US" sz="2399" dirty="0">
                <a:solidFill>
                  <a:srgbClr val="FFFFFF"/>
                </a:solidFill>
                <a:latin typeface="Source Han Sans KR Normal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23395" y="9455582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0" y="9735035"/>
            <a:ext cx="21945600" cy="1103930"/>
            <a:chOff x="0" y="0"/>
            <a:chExt cx="29260800" cy="14719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975360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950720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Freeform 11"/>
          <p:cNvSpPr/>
          <p:nvPr/>
        </p:nvSpPr>
        <p:spPr>
          <a:xfrm flipV="1">
            <a:off x="-185970" y="-2970876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10391608"/>
                </a:moveTo>
                <a:lnTo>
                  <a:pt x="18473970" y="10391608"/>
                </a:lnTo>
                <a:lnTo>
                  <a:pt x="18473970" y="0"/>
                </a:lnTo>
                <a:lnTo>
                  <a:pt x="0" y="0"/>
                </a:lnTo>
                <a:lnTo>
                  <a:pt x="0" y="10391608"/>
                </a:lnTo>
                <a:close/>
              </a:path>
            </a:pathLst>
          </a:custGeom>
          <a:blipFill>
            <a:blip r:embed="rId6">
              <a:alphaModFix amt="1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2895418" y="1028700"/>
            <a:ext cx="2377744" cy="432317"/>
          </a:xfrm>
          <a:custGeom>
            <a:avLst/>
            <a:gdLst/>
            <a:ahLst/>
            <a:cxnLst/>
            <a:rect l="l" t="t" r="r" b="b"/>
            <a:pathLst>
              <a:path w="2377744" h="432317">
                <a:moveTo>
                  <a:pt x="0" y="0"/>
                </a:moveTo>
                <a:lnTo>
                  <a:pt x="2377744" y="0"/>
                </a:lnTo>
                <a:lnTo>
                  <a:pt x="2377744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323395" y="8370436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323395" y="7827863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884845" y="4884451"/>
            <a:ext cx="2472466" cy="2943412"/>
          </a:xfrm>
          <a:prstGeom prst="rect">
            <a:avLst/>
          </a:prstGeom>
        </p:spPr>
      </p:pic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6166864" y="4200989"/>
            <a:ext cx="4724133" cy="2834480"/>
            <a:chOff x="0" y="0"/>
            <a:chExt cx="6350000" cy="381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1"/>
              <a:stretch>
                <a:fillRect l="-1104" r="-1104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6166864" y="1028700"/>
            <a:ext cx="4724133" cy="2834480"/>
            <a:chOff x="0" y="0"/>
            <a:chExt cx="6350000" cy="381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2"/>
              <a:stretch>
                <a:fillRect t="-33333" b="-3333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1252531" y="1028700"/>
            <a:ext cx="6006769" cy="6006769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3"/>
              <a:stretch>
                <a:fillRect l="-25046" r="-2504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4" name="Freeform 24"/>
          <p:cNvSpPr/>
          <p:nvPr/>
        </p:nvSpPr>
        <p:spPr>
          <a:xfrm>
            <a:off x="1323395" y="8913009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2351108" y="2754804"/>
            <a:ext cx="1539939" cy="1644398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1594969" y="8496180"/>
            <a:ext cx="3052218" cy="717550"/>
            <a:chOff x="0" y="0"/>
            <a:chExt cx="803876" cy="18898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585E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FFFFFF"/>
                  </a:solidFill>
                  <a:ea typeface="210 8비트"/>
                </a:rPr>
                <a:t>안건 페이지로 돌아가기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28700" y="1091081"/>
            <a:ext cx="1866718" cy="317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3"/>
              </a:lnSpc>
            </a:pPr>
            <a:r>
              <a:rPr lang="en-US" sz="2199">
                <a:solidFill>
                  <a:srgbClr val="21EF80"/>
                </a:solidFill>
                <a:ea typeface="210 8비트"/>
              </a:rPr>
              <a:t>플레이어 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970" y="2934751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91348" y="1767594"/>
            <a:ext cx="6595768" cy="10992947"/>
          </a:xfrm>
          <a:custGeom>
            <a:avLst/>
            <a:gdLst/>
            <a:ahLst/>
            <a:cxnLst/>
            <a:rect l="l" t="t" r="r" b="b"/>
            <a:pathLst>
              <a:path w="6595768" h="10992947">
                <a:moveTo>
                  <a:pt x="0" y="0"/>
                </a:moveTo>
                <a:lnTo>
                  <a:pt x="6595768" y="0"/>
                </a:lnTo>
                <a:lnTo>
                  <a:pt x="6595768" y="10992946"/>
                </a:lnTo>
                <a:lnTo>
                  <a:pt x="0" y="10992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892663" y="3531581"/>
            <a:ext cx="8560485" cy="6270468"/>
            <a:chOff x="0" y="-47625"/>
            <a:chExt cx="2254613" cy="16514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54613" cy="1603856"/>
            </a:xfrm>
            <a:custGeom>
              <a:avLst/>
              <a:gdLst/>
              <a:ahLst/>
              <a:cxnLst/>
              <a:rect l="l" t="t" r="r" b="b"/>
              <a:pathLst>
                <a:path w="2254613" h="1603856">
                  <a:moveTo>
                    <a:pt x="44315" y="0"/>
                  </a:moveTo>
                  <a:lnTo>
                    <a:pt x="2210299" y="0"/>
                  </a:lnTo>
                  <a:cubicBezTo>
                    <a:pt x="2222052" y="0"/>
                    <a:pt x="2233323" y="4669"/>
                    <a:pt x="2241634" y="12979"/>
                  </a:cubicBezTo>
                  <a:cubicBezTo>
                    <a:pt x="2249944" y="21290"/>
                    <a:pt x="2254613" y="32562"/>
                    <a:pt x="2254613" y="44315"/>
                  </a:cubicBezTo>
                  <a:lnTo>
                    <a:pt x="2254613" y="1559542"/>
                  </a:lnTo>
                  <a:cubicBezTo>
                    <a:pt x="2254613" y="1584016"/>
                    <a:pt x="2234773" y="1603856"/>
                    <a:pt x="2210299" y="1603856"/>
                  </a:cubicBezTo>
                  <a:lnTo>
                    <a:pt x="44315" y="1603856"/>
                  </a:lnTo>
                  <a:cubicBezTo>
                    <a:pt x="32562" y="1603856"/>
                    <a:pt x="21290" y="1599187"/>
                    <a:pt x="12979" y="1590877"/>
                  </a:cubicBezTo>
                  <a:cubicBezTo>
                    <a:pt x="4669" y="1582566"/>
                    <a:pt x="0" y="1571295"/>
                    <a:pt x="0" y="1559542"/>
                  </a:cubicBezTo>
                  <a:lnTo>
                    <a:pt x="0" y="44315"/>
                  </a:lnTo>
                  <a:cubicBezTo>
                    <a:pt x="0" y="32562"/>
                    <a:pt x="4669" y="21290"/>
                    <a:pt x="12979" y="12979"/>
                  </a:cubicBezTo>
                  <a:cubicBezTo>
                    <a:pt x="21290" y="4669"/>
                    <a:pt x="32562" y="0"/>
                    <a:pt x="4431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231077" cy="1651481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>
                <a:lnSpc>
                  <a:spcPts val="3359"/>
                </a:lnSpc>
              </a:pPr>
              <a:endParaRPr dirty="0"/>
            </a:p>
            <a:p>
              <a:pPr>
                <a:lnSpc>
                  <a:spcPts val="3359"/>
                </a:lnSpc>
              </a:pP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게임은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 총 5라운드(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예정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)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으로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진행되며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날아오는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물체를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총으로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발사해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사격하여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점수을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얻는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방식이다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.</a:t>
              </a:r>
            </a:p>
            <a:p>
              <a:pPr>
                <a:lnSpc>
                  <a:spcPts val="3359"/>
                </a:lnSpc>
              </a:pPr>
              <a:endParaRPr lang="en-US" sz="2399" dirty="0">
                <a:solidFill>
                  <a:srgbClr val="FFFFFF"/>
                </a:solidFill>
                <a:ea typeface="Source Han Sans KR Normal"/>
              </a:endParaRPr>
            </a:p>
            <a:p>
              <a:pPr>
                <a:lnSpc>
                  <a:spcPts val="3359"/>
                </a:lnSpc>
              </a:pP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물체를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맞히지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못하면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체력바가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하나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없어지며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체력이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모두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소진되면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게임이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종료된다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.</a:t>
              </a:r>
            </a:p>
            <a:p>
              <a:pPr>
                <a:lnSpc>
                  <a:spcPts val="3359"/>
                </a:lnSpc>
              </a:pPr>
              <a:endParaRPr lang="en-US" sz="2399" dirty="0">
                <a:solidFill>
                  <a:srgbClr val="FFFFFF"/>
                </a:solidFill>
                <a:ea typeface="Source Han Sans KR Normal"/>
              </a:endParaRPr>
            </a:p>
            <a:p>
              <a:pPr>
                <a:lnSpc>
                  <a:spcPts val="3359"/>
                </a:lnSpc>
              </a:pP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라운드가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진행될수록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물체의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개수,속도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등이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늘어나며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장애물도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Source Han Sans KR Normal"/>
                </a:rPr>
                <a:t>등장한다</a:t>
              </a:r>
              <a:r>
                <a:rPr lang="en-US" sz="2399" dirty="0">
                  <a:solidFill>
                    <a:srgbClr val="FFFFFF"/>
                  </a:solidFill>
                  <a:ea typeface="Source Han Sans KR Normal"/>
                </a:rPr>
                <a:t>.</a:t>
              </a:r>
            </a:p>
            <a:p>
              <a:pPr>
                <a:lnSpc>
                  <a:spcPts val="3359"/>
                </a:lnSpc>
              </a:pPr>
              <a:endParaRPr lang="en-US" sz="2399" dirty="0">
                <a:solidFill>
                  <a:srgbClr val="FFFFFF"/>
                </a:solidFill>
                <a:ea typeface="Source Han Sans KR Normal"/>
              </a:endParaRP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397667" y="2195059"/>
            <a:ext cx="8383130" cy="5029878"/>
            <a:chOff x="0" y="0"/>
            <a:chExt cx="6350000" cy="381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6"/>
              <a:stretch>
                <a:fillRect l="-3571" r="-357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556736" y="4709998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7" y="0"/>
                </a:moveTo>
                <a:lnTo>
                  <a:pt x="0" y="0"/>
                </a:lnTo>
                <a:lnTo>
                  <a:pt x="0" y="313329"/>
                </a:lnTo>
                <a:lnTo>
                  <a:pt x="335927" y="313329"/>
                </a:lnTo>
                <a:lnTo>
                  <a:pt x="33592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6514932" y="719461"/>
            <a:ext cx="744368" cy="331244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10725699" y="2302081"/>
            <a:ext cx="3132915" cy="518355"/>
          </a:xfrm>
          <a:custGeom>
            <a:avLst/>
            <a:gdLst/>
            <a:ahLst/>
            <a:cxnLst/>
            <a:rect l="l" t="t" r="r" b="b"/>
            <a:pathLst>
              <a:path w="3132915" h="518355">
                <a:moveTo>
                  <a:pt x="0" y="0"/>
                </a:moveTo>
                <a:lnTo>
                  <a:pt x="3132915" y="0"/>
                </a:lnTo>
                <a:lnTo>
                  <a:pt x="3132915" y="518355"/>
                </a:lnTo>
                <a:lnTo>
                  <a:pt x="0" y="5183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028700" y="668737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2486381" y="588745"/>
            <a:ext cx="1211480" cy="624416"/>
            <a:chOff x="0" y="0"/>
            <a:chExt cx="1615307" cy="832555"/>
          </a:xfrm>
        </p:grpSpPr>
        <p:sp>
          <p:nvSpPr>
            <p:cNvPr id="15" name="TextBox 15"/>
            <p:cNvSpPr txBox="1"/>
            <p:nvPr/>
          </p:nvSpPr>
          <p:spPr>
            <a:xfrm>
              <a:off x="832555" y="201225"/>
              <a:ext cx="782752" cy="426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210 8비트"/>
                </a:rPr>
                <a:t>01</a:t>
              </a:r>
            </a:p>
          </p:txBody>
        </p:sp>
        <p:sp>
          <p:nvSpPr>
            <p:cNvPr id="16" name="Freeform 16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avLst/>
              <a:gdLst/>
              <a:ahLst/>
              <a:cxnLst/>
              <a:rect l="l" t="t" r="r" b="b"/>
              <a:pathLst>
                <a:path w="588848" h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443716" y="729709"/>
            <a:ext cx="862336" cy="327152"/>
            <a:chOff x="0" y="0"/>
            <a:chExt cx="1149782" cy="436203"/>
          </a:xfrm>
        </p:grpSpPr>
        <p:sp>
          <p:nvSpPr>
            <p:cNvPr id="18" name="TextBox 18"/>
            <p:cNvSpPr txBox="1"/>
            <p:nvPr/>
          </p:nvSpPr>
          <p:spPr>
            <a:xfrm>
              <a:off x="367030" y="9525"/>
              <a:ext cx="782752" cy="426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210 8비트"/>
                </a:rPr>
                <a:t>12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20313"/>
              <a:ext cx="367030" cy="332329"/>
            </a:xfrm>
            <a:custGeom>
              <a:avLst/>
              <a:gdLst/>
              <a:ahLst/>
              <a:cxnLst/>
              <a:rect l="l" t="t" r="r" b="b"/>
              <a:pathLst>
                <a:path w="367030" h="332329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115755" y="703945"/>
            <a:ext cx="908861" cy="327152"/>
            <a:chOff x="0" y="0"/>
            <a:chExt cx="1211815" cy="436203"/>
          </a:xfrm>
        </p:grpSpPr>
        <p:sp>
          <p:nvSpPr>
            <p:cNvPr id="21" name="TextBox 21"/>
            <p:cNvSpPr txBox="1"/>
            <p:nvPr/>
          </p:nvSpPr>
          <p:spPr>
            <a:xfrm>
              <a:off x="429063" y="9525"/>
              <a:ext cx="782752" cy="426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210 8비트"/>
                </a:rPr>
                <a:t>07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58413"/>
              <a:ext cx="429063" cy="332329"/>
            </a:xfrm>
            <a:custGeom>
              <a:avLst/>
              <a:gdLst/>
              <a:ahLst/>
              <a:cxnLst/>
              <a:rect l="l" t="t" r="r" b="b"/>
              <a:pathLst>
                <a:path w="429063" h="332329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507357" y="8337550"/>
            <a:ext cx="3052218" cy="717550"/>
            <a:chOff x="0" y="0"/>
            <a:chExt cx="803876" cy="18898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ea typeface="210 8비트"/>
                </a:rPr>
                <a:t>안건 페이지로 돌아가기</a:t>
              </a:r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16398079" y="6069211"/>
            <a:ext cx="978075" cy="934061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957140" y="1973201"/>
            <a:ext cx="8632045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39"/>
              </a:lnSpc>
            </a:pPr>
            <a:r>
              <a:rPr lang="en-US" sz="8799">
                <a:solidFill>
                  <a:srgbClr val="FF63D8"/>
                </a:solidFill>
                <a:ea typeface="210 8비트"/>
              </a:rPr>
              <a:t>게임 진행 방식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970" y="3662384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1055996" y="1069876"/>
            <a:ext cx="4872324" cy="2384470"/>
            <a:chOff x="0" y="0"/>
            <a:chExt cx="1283246" cy="6280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3246" cy="628009"/>
            </a:xfrm>
            <a:custGeom>
              <a:avLst/>
              <a:gdLst/>
              <a:ahLst/>
              <a:cxnLst/>
              <a:rect l="l" t="t" r="r" b="b"/>
              <a:pathLst>
                <a:path w="1283246" h="628009">
                  <a:moveTo>
                    <a:pt x="33368" y="0"/>
                  </a:moveTo>
                  <a:lnTo>
                    <a:pt x="1249878" y="0"/>
                  </a:lnTo>
                  <a:cubicBezTo>
                    <a:pt x="1268306" y="0"/>
                    <a:pt x="1283246" y="14939"/>
                    <a:pt x="1283246" y="33368"/>
                  </a:cubicBezTo>
                  <a:lnTo>
                    <a:pt x="1283246" y="594641"/>
                  </a:lnTo>
                  <a:cubicBezTo>
                    <a:pt x="1283246" y="613069"/>
                    <a:pt x="1268306" y="628009"/>
                    <a:pt x="1249878" y="628009"/>
                  </a:cubicBezTo>
                  <a:lnTo>
                    <a:pt x="33368" y="628009"/>
                  </a:lnTo>
                  <a:cubicBezTo>
                    <a:pt x="14939" y="628009"/>
                    <a:pt x="0" y="613069"/>
                    <a:pt x="0" y="594641"/>
                  </a:cubicBezTo>
                  <a:lnTo>
                    <a:pt x="0" y="33368"/>
                  </a:lnTo>
                  <a:cubicBezTo>
                    <a:pt x="0" y="14939"/>
                    <a:pt x="14939" y="0"/>
                    <a:pt x="33368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>
                <a:lnSpc>
                  <a:spcPts val="3359"/>
                </a:lnSpc>
              </a:pPr>
              <a:endParaRPr/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Source Han Sans KR Normal"/>
                </a:rPr>
                <a:t> 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8499413"/>
            <a:ext cx="3052218" cy="717550"/>
            <a:chOff x="0" y="0"/>
            <a:chExt cx="803876" cy="1889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ea typeface="210 8비트"/>
                </a:rPr>
                <a:t>안건 페이지로 돌아가기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6776635" y="1028700"/>
            <a:ext cx="3820658" cy="2425807"/>
          </a:xfrm>
          <a:custGeom>
            <a:avLst/>
            <a:gdLst/>
            <a:ahLst/>
            <a:cxnLst/>
            <a:rect l="l" t="t" r="r" b="b"/>
            <a:pathLst>
              <a:path w="3820658" h="2425807">
                <a:moveTo>
                  <a:pt x="0" y="0"/>
                </a:moveTo>
                <a:lnTo>
                  <a:pt x="3820658" y="0"/>
                </a:lnTo>
                <a:lnTo>
                  <a:pt x="3820658" y="2425807"/>
                </a:lnTo>
                <a:lnTo>
                  <a:pt x="0" y="2425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6250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920437" y="1172458"/>
            <a:ext cx="3533054" cy="2119832"/>
            <a:chOff x="0" y="0"/>
            <a:chExt cx="6350000" cy="381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6"/>
              <a:stretch>
                <a:fillRect t="-33333" b="-3333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6506955" y="3930597"/>
            <a:ext cx="4090338" cy="2597032"/>
          </a:xfrm>
          <a:custGeom>
            <a:avLst/>
            <a:gdLst/>
            <a:ahLst/>
            <a:cxnLst/>
            <a:rect l="l" t="t" r="r" b="b"/>
            <a:pathLst>
              <a:path w="4090338" h="2597032">
                <a:moveTo>
                  <a:pt x="0" y="0"/>
                </a:moveTo>
                <a:lnTo>
                  <a:pt x="4090338" y="0"/>
                </a:lnTo>
                <a:lnTo>
                  <a:pt x="4090338" y="2597031"/>
                </a:lnTo>
                <a:lnTo>
                  <a:pt x="0" y="2597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6250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592091" y="4074355"/>
            <a:ext cx="3861400" cy="2367922"/>
            <a:chOff x="0" y="0"/>
            <a:chExt cx="6350000" cy="381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7"/>
              <a:stretch>
                <a:fillRect t="-33333" b="-3333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6776635" y="6832493"/>
            <a:ext cx="3820658" cy="2425807"/>
          </a:xfrm>
          <a:custGeom>
            <a:avLst/>
            <a:gdLst/>
            <a:ahLst/>
            <a:cxnLst/>
            <a:rect l="l" t="t" r="r" b="b"/>
            <a:pathLst>
              <a:path w="3820658" h="2425807">
                <a:moveTo>
                  <a:pt x="0" y="0"/>
                </a:moveTo>
                <a:lnTo>
                  <a:pt x="3820658" y="0"/>
                </a:lnTo>
                <a:lnTo>
                  <a:pt x="3820658" y="2425807"/>
                </a:lnTo>
                <a:lnTo>
                  <a:pt x="0" y="2425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6250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6920437" y="6976251"/>
            <a:ext cx="3533054" cy="2119832"/>
            <a:chOff x="0" y="0"/>
            <a:chExt cx="6350000" cy="381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8"/>
              <a:stretch>
                <a:fillRect t="-38675" b="-3867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1" name="Freeform 21"/>
          <p:cNvSpPr/>
          <p:nvPr/>
        </p:nvSpPr>
        <p:spPr>
          <a:xfrm flipH="1">
            <a:off x="11382300" y="1454337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1055996" y="3930597"/>
            <a:ext cx="4872324" cy="2384470"/>
            <a:chOff x="0" y="0"/>
            <a:chExt cx="1283246" cy="62800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83246" cy="628009"/>
            </a:xfrm>
            <a:custGeom>
              <a:avLst/>
              <a:gdLst/>
              <a:ahLst/>
              <a:cxnLst/>
              <a:rect l="l" t="t" r="r" b="b"/>
              <a:pathLst>
                <a:path w="1283246" h="628009">
                  <a:moveTo>
                    <a:pt x="33368" y="0"/>
                  </a:moveTo>
                  <a:lnTo>
                    <a:pt x="1249878" y="0"/>
                  </a:lnTo>
                  <a:cubicBezTo>
                    <a:pt x="1268306" y="0"/>
                    <a:pt x="1283246" y="14939"/>
                    <a:pt x="1283246" y="33368"/>
                  </a:cubicBezTo>
                  <a:lnTo>
                    <a:pt x="1283246" y="594641"/>
                  </a:lnTo>
                  <a:cubicBezTo>
                    <a:pt x="1283246" y="613069"/>
                    <a:pt x="1268306" y="628009"/>
                    <a:pt x="1249878" y="628009"/>
                  </a:cubicBezTo>
                  <a:lnTo>
                    <a:pt x="33368" y="628009"/>
                  </a:lnTo>
                  <a:cubicBezTo>
                    <a:pt x="14939" y="628009"/>
                    <a:pt x="0" y="613069"/>
                    <a:pt x="0" y="594641"/>
                  </a:cubicBezTo>
                  <a:lnTo>
                    <a:pt x="0" y="33368"/>
                  </a:lnTo>
                  <a:cubicBezTo>
                    <a:pt x="0" y="14939"/>
                    <a:pt x="14939" y="0"/>
                    <a:pt x="33368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>
                <a:lnSpc>
                  <a:spcPts val="3359"/>
                </a:lnSpc>
              </a:pPr>
              <a:endParaRPr/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Source Han Sans KR Normal"/>
                </a:rPr>
                <a:t>  </a:t>
              </a:r>
            </a:p>
          </p:txBody>
        </p:sp>
      </p:grpSp>
      <p:sp>
        <p:nvSpPr>
          <p:cNvPr id="25" name="Freeform 25"/>
          <p:cNvSpPr/>
          <p:nvPr/>
        </p:nvSpPr>
        <p:spPr>
          <a:xfrm flipH="1">
            <a:off x="11382300" y="4335726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1055996" y="6832493"/>
            <a:ext cx="4872324" cy="2384470"/>
            <a:chOff x="0" y="0"/>
            <a:chExt cx="1283246" cy="62800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83246" cy="628009"/>
            </a:xfrm>
            <a:custGeom>
              <a:avLst/>
              <a:gdLst/>
              <a:ahLst/>
              <a:cxnLst/>
              <a:rect l="l" t="t" r="r" b="b"/>
              <a:pathLst>
                <a:path w="1283246" h="628009">
                  <a:moveTo>
                    <a:pt x="33368" y="0"/>
                  </a:moveTo>
                  <a:lnTo>
                    <a:pt x="1249878" y="0"/>
                  </a:lnTo>
                  <a:cubicBezTo>
                    <a:pt x="1268306" y="0"/>
                    <a:pt x="1283246" y="14939"/>
                    <a:pt x="1283246" y="33368"/>
                  </a:cubicBezTo>
                  <a:lnTo>
                    <a:pt x="1283246" y="594641"/>
                  </a:lnTo>
                  <a:cubicBezTo>
                    <a:pt x="1283246" y="613069"/>
                    <a:pt x="1268306" y="628009"/>
                    <a:pt x="1249878" y="628009"/>
                  </a:cubicBezTo>
                  <a:lnTo>
                    <a:pt x="33368" y="628009"/>
                  </a:lnTo>
                  <a:cubicBezTo>
                    <a:pt x="14939" y="628009"/>
                    <a:pt x="0" y="613069"/>
                    <a:pt x="0" y="594641"/>
                  </a:cubicBezTo>
                  <a:lnTo>
                    <a:pt x="0" y="33368"/>
                  </a:lnTo>
                  <a:cubicBezTo>
                    <a:pt x="0" y="14939"/>
                    <a:pt x="14939" y="0"/>
                    <a:pt x="33368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>
                <a:lnSpc>
                  <a:spcPts val="3359"/>
                </a:lnSpc>
              </a:pPr>
              <a:endParaRPr/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Source Han Sans KR Normal"/>
                </a:rPr>
                <a:t>  </a:t>
              </a:r>
            </a:p>
          </p:txBody>
        </p:sp>
      </p:grpSp>
      <p:sp>
        <p:nvSpPr>
          <p:cNvPr id="29" name="Freeform 29"/>
          <p:cNvSpPr/>
          <p:nvPr/>
        </p:nvSpPr>
        <p:spPr>
          <a:xfrm flipH="1">
            <a:off x="11382300" y="7216954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>
            <a:off x="1028700" y="1028700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31"/>
          <p:cNvSpPr/>
          <p:nvPr/>
        </p:nvSpPr>
        <p:spPr>
          <a:xfrm>
            <a:off x="2345662" y="1079424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1028700" y="4233003"/>
            <a:ext cx="5104688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39"/>
              </a:lnSpc>
            </a:pPr>
            <a:r>
              <a:rPr lang="en-US" sz="8799">
                <a:solidFill>
                  <a:srgbClr val="FF63D8"/>
                </a:solidFill>
                <a:ea typeface="210 8비트"/>
              </a:rPr>
              <a:t>주요 객체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786256" y="1361132"/>
            <a:ext cx="38670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ea typeface="Source Han Sans KR Normal"/>
              </a:rPr>
              <a:t>조준선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786256" y="1979242"/>
            <a:ext cx="3867092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ea typeface="Source Han Sans KR Normal"/>
              </a:rPr>
              <a:t>마우스를 통해 조준선을 움직여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ea typeface="Source Han Sans KR Normal"/>
              </a:rPr>
              <a:t>물체를 조준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786256" y="4242521"/>
            <a:ext cx="3728808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ea typeface="Source Han Sans KR Normal"/>
              </a:rPr>
              <a:t>과녁(맥주병-&gt;변동가능)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786256" y="4860630"/>
            <a:ext cx="372880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ea typeface="Source Han Sans KR Normal"/>
              </a:rPr>
              <a:t>과녁이다. 맞추면 점수를 획득할 수 있다.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786256" y="7123749"/>
            <a:ext cx="3728808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ea typeface="Source Han Sans KR Normal"/>
              </a:rPr>
              <a:t>리볼버 약실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786256" y="7741859"/>
            <a:ext cx="372880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ea typeface="Source Han Sans KR Normal"/>
              </a:rPr>
              <a:t>잔여 탄창 수를 확인할 수 있다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970" y="3662384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186164" y="3631260"/>
            <a:ext cx="9073136" cy="1472865"/>
            <a:chOff x="0" y="0"/>
            <a:chExt cx="2389632" cy="3879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89632" cy="387915"/>
            </a:xfrm>
            <a:custGeom>
              <a:avLst/>
              <a:gdLst/>
              <a:ahLst/>
              <a:cxnLst/>
              <a:rect l="l" t="t" r="r" b="b"/>
              <a:pathLst>
                <a:path w="2389632" h="387915">
                  <a:moveTo>
                    <a:pt x="41811" y="0"/>
                  </a:moveTo>
                  <a:lnTo>
                    <a:pt x="2347822" y="0"/>
                  </a:lnTo>
                  <a:cubicBezTo>
                    <a:pt x="2370913" y="0"/>
                    <a:pt x="2389632" y="18719"/>
                    <a:pt x="2389632" y="41811"/>
                  </a:cubicBezTo>
                  <a:lnTo>
                    <a:pt x="2389632" y="346104"/>
                  </a:lnTo>
                  <a:cubicBezTo>
                    <a:pt x="2389632" y="369196"/>
                    <a:pt x="2370913" y="387915"/>
                    <a:pt x="2347822" y="387915"/>
                  </a:cubicBezTo>
                  <a:lnTo>
                    <a:pt x="41811" y="387915"/>
                  </a:lnTo>
                  <a:cubicBezTo>
                    <a:pt x="18719" y="387915"/>
                    <a:pt x="0" y="369196"/>
                    <a:pt x="0" y="346104"/>
                  </a:cubicBezTo>
                  <a:lnTo>
                    <a:pt x="0" y="41811"/>
                  </a:lnTo>
                  <a:cubicBezTo>
                    <a:pt x="0" y="18719"/>
                    <a:pt x="18719" y="0"/>
                    <a:pt x="4181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2389632" cy="38791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Source Han Sans KR Normal"/>
                </a:rPr>
                <a:t>            </a:t>
              </a:r>
              <a:r>
                <a:rPr lang="en-US" sz="2399" dirty="0" err="1">
                  <a:solidFill>
                    <a:srgbClr val="FFFFFF"/>
                  </a:solidFill>
                  <a:latin typeface="Source Han Sans KR Normal"/>
                </a:rPr>
                <a:t>회복</a:t>
              </a:r>
              <a:r>
                <a:rPr lang="en-US" sz="2399" dirty="0">
                  <a:solidFill>
                    <a:srgbClr val="FFFFFF"/>
                  </a:solidFill>
                  <a:latin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Source Han Sans KR Normal"/>
                </a:rPr>
                <a:t>과녁을</a:t>
              </a:r>
              <a:r>
                <a:rPr lang="en-US" sz="2399" dirty="0">
                  <a:solidFill>
                    <a:srgbClr val="FFFFFF"/>
                  </a:solidFill>
                  <a:latin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Source Han Sans KR Normal"/>
                </a:rPr>
                <a:t>맞출</a:t>
              </a:r>
              <a:r>
                <a:rPr lang="en-US" sz="2399" dirty="0">
                  <a:solidFill>
                    <a:srgbClr val="FFFFFF"/>
                  </a:solidFill>
                  <a:latin typeface="Source Han Sans KR Normal"/>
                </a:rPr>
                <a:t> 시 </a:t>
              </a:r>
              <a:r>
                <a:rPr lang="en-US" sz="2399" dirty="0" err="1">
                  <a:solidFill>
                    <a:srgbClr val="FFFFFF"/>
                  </a:solidFill>
                  <a:latin typeface="Source Han Sans KR Normal"/>
                </a:rPr>
                <a:t>체력</a:t>
              </a:r>
              <a:r>
                <a:rPr lang="en-US" sz="2399" dirty="0">
                  <a:solidFill>
                    <a:srgbClr val="FFFFFF"/>
                  </a:solidFill>
                  <a:latin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Source Han Sans KR Normal"/>
                </a:rPr>
                <a:t>게이지</a:t>
              </a:r>
              <a:r>
                <a:rPr lang="en-US" sz="2399" dirty="0">
                  <a:solidFill>
                    <a:srgbClr val="FFFFFF"/>
                  </a:solidFill>
                  <a:latin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Source Han Sans KR Normal"/>
                </a:rPr>
                <a:t>회복</a:t>
              </a:r>
              <a:endParaRPr lang="en-US" sz="2399" dirty="0">
                <a:solidFill>
                  <a:srgbClr val="FFFFFF"/>
                </a:solidFill>
                <a:latin typeface="Source Han Sans KR Normal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86164" y="6225207"/>
            <a:ext cx="9073136" cy="1490597"/>
            <a:chOff x="0" y="0"/>
            <a:chExt cx="2389632" cy="39258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89632" cy="387915"/>
            </a:xfrm>
            <a:custGeom>
              <a:avLst/>
              <a:gdLst/>
              <a:ahLst/>
              <a:cxnLst/>
              <a:rect l="l" t="t" r="r" b="b"/>
              <a:pathLst>
                <a:path w="2389632" h="387915">
                  <a:moveTo>
                    <a:pt x="41811" y="0"/>
                  </a:moveTo>
                  <a:lnTo>
                    <a:pt x="2347822" y="0"/>
                  </a:lnTo>
                  <a:cubicBezTo>
                    <a:pt x="2370913" y="0"/>
                    <a:pt x="2389632" y="18719"/>
                    <a:pt x="2389632" y="41811"/>
                  </a:cubicBezTo>
                  <a:lnTo>
                    <a:pt x="2389632" y="346104"/>
                  </a:lnTo>
                  <a:cubicBezTo>
                    <a:pt x="2389632" y="369196"/>
                    <a:pt x="2370913" y="387915"/>
                    <a:pt x="2347822" y="387915"/>
                  </a:cubicBezTo>
                  <a:lnTo>
                    <a:pt x="41811" y="387915"/>
                  </a:lnTo>
                  <a:cubicBezTo>
                    <a:pt x="18719" y="387915"/>
                    <a:pt x="0" y="369196"/>
                    <a:pt x="0" y="346104"/>
                  </a:cubicBezTo>
                  <a:lnTo>
                    <a:pt x="0" y="41811"/>
                  </a:lnTo>
                  <a:cubicBezTo>
                    <a:pt x="0" y="18719"/>
                    <a:pt x="18719" y="0"/>
                    <a:pt x="4181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2389632" cy="39258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Source Han Sans KR Normal"/>
                </a:rPr>
                <a:t>            </a:t>
              </a:r>
              <a:r>
                <a:rPr lang="en-US" sz="2399" dirty="0" err="1">
                  <a:solidFill>
                    <a:srgbClr val="FFFFFF"/>
                  </a:solidFill>
                  <a:latin typeface="Source Han Sans KR Normal"/>
                </a:rPr>
                <a:t>힘장</a:t>
              </a:r>
              <a:r>
                <a:rPr lang="en-US" sz="2399" dirty="0">
                  <a:solidFill>
                    <a:srgbClr val="FFFFFF"/>
                  </a:solidFill>
                  <a:latin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Source Han Sans KR Normal"/>
                </a:rPr>
                <a:t>과녁을</a:t>
              </a:r>
              <a:r>
                <a:rPr lang="en-US" sz="2399" dirty="0">
                  <a:solidFill>
                    <a:srgbClr val="FFFFFF"/>
                  </a:solidFill>
                  <a:latin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Source Han Sans KR Normal"/>
                </a:rPr>
                <a:t>맞출</a:t>
              </a:r>
              <a:r>
                <a:rPr lang="en-US" sz="2399" dirty="0">
                  <a:solidFill>
                    <a:srgbClr val="FFFFFF"/>
                  </a:solidFill>
                  <a:latin typeface="Source Han Sans KR Normal"/>
                </a:rPr>
                <a:t> 시 </a:t>
              </a:r>
              <a:r>
                <a:rPr lang="en-US" sz="2399" dirty="0" err="1">
                  <a:solidFill>
                    <a:srgbClr val="FFFFFF"/>
                  </a:solidFill>
                  <a:latin typeface="Source Han Sans KR Normal"/>
                </a:rPr>
                <a:t>점수</a:t>
              </a:r>
              <a:r>
                <a:rPr lang="en-US" sz="2399" dirty="0">
                  <a:solidFill>
                    <a:srgbClr val="FFFFFF"/>
                  </a:solidFill>
                  <a:latin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Source Han Sans KR Normal"/>
                </a:rPr>
                <a:t>대폭</a:t>
              </a:r>
              <a:r>
                <a:rPr lang="en-US" sz="2399" dirty="0">
                  <a:solidFill>
                    <a:srgbClr val="FFFFFF"/>
                  </a:solidFill>
                  <a:latin typeface="Source Han Sans KR Normal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Source Han Sans KR Normal"/>
                </a:rPr>
                <a:t>하락</a:t>
              </a:r>
              <a:endParaRPr lang="en-US" sz="2399" dirty="0">
                <a:solidFill>
                  <a:srgbClr val="FFFFFF"/>
                </a:solidFill>
                <a:latin typeface="Source Han Sans KR Normal"/>
              </a:endParaRP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848318" y="719461"/>
            <a:ext cx="744368" cy="331244"/>
          </a:xfrm>
          <a:prstGeom prst="rect">
            <a:avLst/>
          </a:prstGeom>
        </p:spPr>
      </p:pic>
      <p:sp>
        <p:nvSpPr>
          <p:cNvPr id="16" name="Freeform 16"/>
          <p:cNvSpPr/>
          <p:nvPr/>
        </p:nvSpPr>
        <p:spPr>
          <a:xfrm>
            <a:off x="14552440" y="3030150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7234164" y="588745"/>
            <a:ext cx="1211480" cy="624416"/>
            <a:chOff x="0" y="0"/>
            <a:chExt cx="1615307" cy="832555"/>
          </a:xfrm>
        </p:grpSpPr>
        <p:sp>
          <p:nvSpPr>
            <p:cNvPr id="18" name="TextBox 18"/>
            <p:cNvSpPr txBox="1"/>
            <p:nvPr/>
          </p:nvSpPr>
          <p:spPr>
            <a:xfrm>
              <a:off x="832555" y="201225"/>
              <a:ext cx="782752" cy="426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210 8비트"/>
                </a:rPr>
                <a:t>01</a:t>
              </a:r>
            </a:p>
          </p:txBody>
        </p:sp>
        <p:sp>
          <p:nvSpPr>
            <p:cNvPr id="19" name="Freeform 19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avLst/>
              <a:gdLst/>
              <a:ahLst/>
              <a:cxnLst/>
              <a:rect l="l" t="t" r="r" b="b"/>
              <a:pathLst>
                <a:path w="588848" h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91499" y="729709"/>
            <a:ext cx="862336" cy="327152"/>
            <a:chOff x="0" y="0"/>
            <a:chExt cx="1149782" cy="436203"/>
          </a:xfrm>
        </p:grpSpPr>
        <p:sp>
          <p:nvSpPr>
            <p:cNvPr id="21" name="TextBox 21"/>
            <p:cNvSpPr txBox="1"/>
            <p:nvPr/>
          </p:nvSpPr>
          <p:spPr>
            <a:xfrm>
              <a:off x="367030" y="9525"/>
              <a:ext cx="782752" cy="426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210 8비트"/>
                </a:rPr>
                <a:t>12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20313"/>
              <a:ext cx="367030" cy="332329"/>
            </a:xfrm>
            <a:custGeom>
              <a:avLst/>
              <a:gdLst/>
              <a:ahLst/>
              <a:cxnLst/>
              <a:rect l="l" t="t" r="r" b="b"/>
              <a:pathLst>
                <a:path w="367030" h="332329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863538" y="703945"/>
            <a:ext cx="908861" cy="327152"/>
            <a:chOff x="0" y="0"/>
            <a:chExt cx="1211815" cy="436203"/>
          </a:xfrm>
        </p:grpSpPr>
        <p:sp>
          <p:nvSpPr>
            <p:cNvPr id="24" name="TextBox 24"/>
            <p:cNvSpPr txBox="1"/>
            <p:nvPr/>
          </p:nvSpPr>
          <p:spPr>
            <a:xfrm>
              <a:off x="429063" y="9525"/>
              <a:ext cx="782752" cy="426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210 8비트"/>
                </a:rPr>
                <a:t>07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58413"/>
              <a:ext cx="429063" cy="332329"/>
            </a:xfrm>
            <a:custGeom>
              <a:avLst/>
              <a:gdLst/>
              <a:ahLst/>
              <a:cxnLst/>
              <a:rect l="l" t="t" r="r" b="b"/>
              <a:pathLst>
                <a:path w="429063" h="332329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92051" y="534510"/>
            <a:ext cx="3052218" cy="717550"/>
            <a:chOff x="0" y="0"/>
            <a:chExt cx="803876" cy="18898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ea typeface="210 8비트"/>
                </a:rPr>
                <a:t>안건 페이지로 돌아가기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28700" y="3863467"/>
            <a:ext cx="6370672" cy="128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855"/>
              </a:lnSpc>
            </a:pPr>
            <a:r>
              <a:rPr lang="en-US" sz="8799">
                <a:solidFill>
                  <a:srgbClr val="FF63D8"/>
                </a:solidFill>
                <a:ea typeface="210 8비트"/>
              </a:rPr>
              <a:t>회복용 과녁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8700" y="6282357"/>
            <a:ext cx="6370672" cy="128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855"/>
              </a:lnSpc>
            </a:pPr>
            <a:r>
              <a:rPr lang="en-US" sz="8799">
                <a:solidFill>
                  <a:srgbClr val="FF63D8"/>
                </a:solidFill>
                <a:ea typeface="210 8비트"/>
              </a:rPr>
              <a:t>함정 과녁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527457" y="1311656"/>
            <a:ext cx="6370672" cy="809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72"/>
              </a:lnSpc>
            </a:pPr>
            <a:r>
              <a:rPr lang="en-US" sz="5600">
                <a:solidFill>
                  <a:srgbClr val="FF63D8"/>
                </a:solidFill>
                <a:ea typeface="210 8비트"/>
              </a:rPr>
              <a:t>추가 구현할 객체들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2761111"/>
            <a:ext cx="16230600" cy="5415585"/>
            <a:chOff x="0" y="0"/>
            <a:chExt cx="4274726" cy="14263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426327"/>
            </a:xfrm>
            <a:custGeom>
              <a:avLst/>
              <a:gdLst/>
              <a:ahLst/>
              <a:cxnLst/>
              <a:rect l="l" t="t" r="r" b="b"/>
              <a:pathLst>
                <a:path w="4274726" h="1426327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1402954"/>
                  </a:lnTo>
                  <a:cubicBezTo>
                    <a:pt x="4274726" y="1415863"/>
                    <a:pt x="4264261" y="1426327"/>
                    <a:pt x="4251353" y="1426327"/>
                  </a:cubicBezTo>
                  <a:lnTo>
                    <a:pt x="23373" y="1426327"/>
                  </a:lnTo>
                  <a:cubicBezTo>
                    <a:pt x="10464" y="1426327"/>
                    <a:pt x="0" y="1415863"/>
                    <a:pt x="0" y="1402954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Source Han Sans KR Normal"/>
                </a:rPr>
                <a:t>   </a:t>
              </a:r>
            </a:p>
            <a:p>
              <a:pPr>
                <a:lnSpc>
                  <a:spcPts val="3359"/>
                </a:lnSpc>
              </a:pPr>
              <a:endParaRPr lang="en-US" sz="2399">
                <a:solidFill>
                  <a:srgbClr val="FFFFFF"/>
                </a:solidFill>
                <a:latin typeface="Source Han Sans KR Normal"/>
              </a:endParaRP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522466"/>
              </p:ext>
            </p:extLst>
          </p:nvPr>
        </p:nvGraphicFramePr>
        <p:xfrm>
          <a:off x="1028699" y="2761111"/>
          <a:ext cx="16230600" cy="5357340"/>
        </p:xfrm>
        <a:graphic>
          <a:graphicData uri="http://schemas.openxmlformats.org/drawingml/2006/table">
            <a:tbl>
              <a:tblPr/>
              <a:tblGrid>
                <a:gridCol w="202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8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8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8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28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8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28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98748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Source Han Sans KR Normal Bold"/>
                        </a:rPr>
                        <a:t>1주차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Source Han Sans KR Normal Bold"/>
                        </a:rPr>
                        <a:t>2주차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Source Han Sans KR Normal Bold"/>
                        </a:rPr>
                        <a:t>3주차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Source Han Sans KR Normal Bold"/>
                        </a:rPr>
                        <a:t>4주차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Source Han Sans KR Normal Bold"/>
                        </a:rPr>
                        <a:t>5주차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Source Han Sans KR Normal Bold"/>
                        </a:rPr>
                        <a:t>6주차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Source Han Sans KR Normal"/>
                        </a:rPr>
                        <a:t>7주차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Source Han Sans KR Normal Bold"/>
                        </a:rPr>
                        <a:t>8주차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648">
                <a:tc rowSpan="4"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FFFFFF"/>
                          </a:solidFill>
                          <a:ea typeface="Source Han Sans KR Normal Bold"/>
                        </a:rPr>
                        <a:t>리소스</a:t>
                      </a:r>
                      <a:r>
                        <a:rPr lang="en-US" sz="2000" dirty="0">
                          <a:solidFill>
                            <a:srgbClr val="FFFFFF"/>
                          </a:solidFill>
                          <a:ea typeface="Source Han Sans KR Normal Bold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FFFF"/>
                          </a:solidFill>
                          <a:ea typeface="Source Han Sans KR Normal Bold"/>
                        </a:rPr>
                        <a:t>수집</a:t>
                      </a:r>
                      <a:r>
                        <a:rPr lang="en-US" sz="2000" dirty="0">
                          <a:solidFill>
                            <a:srgbClr val="FFFFFF"/>
                          </a:solidFill>
                          <a:ea typeface="Source Han Sans KR Normal Bold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FFFFF"/>
                          </a:solidFill>
                          <a:ea typeface="Source Han Sans KR Normal Bold"/>
                        </a:rPr>
                        <a:t>주요</a:t>
                      </a:r>
                      <a:r>
                        <a:rPr lang="en-US" sz="2000" dirty="0">
                          <a:solidFill>
                            <a:srgbClr val="FFFFFF"/>
                          </a:solidFill>
                          <a:ea typeface="Source Han Sans KR Normal Bold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FFFF"/>
                          </a:solidFill>
                          <a:ea typeface="Source Han Sans KR Normal Bold"/>
                        </a:rPr>
                        <a:t>객체</a:t>
                      </a:r>
                      <a:r>
                        <a:rPr lang="en-US" sz="2000" dirty="0">
                          <a:solidFill>
                            <a:srgbClr val="FFFFFF"/>
                          </a:solidFill>
                          <a:ea typeface="Source Han Sans KR Normal Bold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FFFFFF"/>
                          </a:solidFill>
                          <a:ea typeface="Source Han Sans KR Normal Bold"/>
                        </a:rPr>
                        <a:t>생성</a:t>
                      </a:r>
                      <a:endParaRPr lang="en-US" sz="1100" dirty="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ea typeface="Source Han Sans KR Normal Bold"/>
                        </a:rPr>
                        <a:t>슈팅 기능,점수 기능 구현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ea typeface="Source Han Sans KR Normal Bold"/>
                        </a:rPr>
                        <a:t>슈팅 기능, 표적 체력 게이지 생성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ea typeface="Source Han Sans KR Normal Bold"/>
                        </a:rPr>
                        <a:t>랜덤 위치에서 생성 후 이동 구현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Source Han Sans KR Normal Bold"/>
                        </a:rPr>
                        <a:t> 라운드 별 객체 생성 개수 설정 및 라운드 생성 구현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ea typeface="Source Han Sans KR Normal Bold"/>
                        </a:rPr>
                        <a:t>전반적인 게임성 구현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ea typeface="Source Han Sans KR Normal Bold"/>
                        </a:rPr>
                        <a:t>회복 과녁, 트랩 과녁 등 추가적인 객체 생성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 err="1">
                          <a:solidFill>
                            <a:srgbClr val="FFFFFF"/>
                          </a:solidFill>
                          <a:ea typeface="Source Han Sans KR Normal Bold"/>
                        </a:rPr>
                        <a:t>최종</a:t>
                      </a:r>
                      <a:r>
                        <a:rPr lang="en-US" sz="1999" dirty="0">
                          <a:solidFill>
                            <a:srgbClr val="FFFFFF"/>
                          </a:solidFill>
                          <a:ea typeface="Source Han Sans KR Normal Bold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FFFFFF"/>
                          </a:solidFill>
                          <a:ea typeface="Source Han Sans KR Normal Bold"/>
                        </a:rPr>
                        <a:t>점검</a:t>
                      </a:r>
                      <a:r>
                        <a:rPr lang="en-US" sz="1999" dirty="0">
                          <a:solidFill>
                            <a:srgbClr val="FFFFFF"/>
                          </a:solidFill>
                          <a:ea typeface="Source Han Sans KR Normal Bold"/>
                        </a:rPr>
                        <a:t> 및 </a:t>
                      </a:r>
                      <a:r>
                        <a:rPr lang="en-US" sz="1999" dirty="0" err="1">
                          <a:solidFill>
                            <a:srgbClr val="FFFFFF"/>
                          </a:solidFill>
                          <a:ea typeface="Source Han Sans KR Normal Bold"/>
                        </a:rPr>
                        <a:t>추가</a:t>
                      </a:r>
                      <a:r>
                        <a:rPr lang="en-US" sz="1999" dirty="0">
                          <a:solidFill>
                            <a:srgbClr val="FFFFFF"/>
                          </a:solidFill>
                          <a:ea typeface="Source Han Sans KR Normal Bold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FFFFFF"/>
                          </a:solidFill>
                          <a:ea typeface="Source Han Sans KR Normal Bold"/>
                        </a:rPr>
                        <a:t>구현</a:t>
                      </a:r>
                      <a:endParaRPr lang="en-US" sz="1100" dirty="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648">
                <a:tc vMerge="1"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ea typeface="Source Han Sans KR Normal Bold"/>
                        </a:rPr>
                        <a:t>리소스 수집, 주요 객체 생성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ea typeface="Source Han Sans KR Normal Bold"/>
                        </a:rPr>
                        <a:t>슈팅 기능,점수 기능 구현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ea typeface="Source Han Sans KR Normal Bold"/>
                        </a:rPr>
                        <a:t>슈팅 기능, 표적 체력 게이지 생성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ea typeface="Source Han Sans KR Normal Bold"/>
                        </a:rPr>
                        <a:t>랜덤 위치에서 생성 후 이동 구현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Source Han Sans KR Normal Bold"/>
                        </a:rPr>
                        <a:t> 라운드 별 객체 생성 개수 설정 및 라운드 생성 구현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ea typeface="Source Han Sans KR Normal Bold"/>
                        </a:rPr>
                        <a:t>전반적인 게임성 구현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ea typeface="Source Han Sans KR Normal Bold"/>
                        </a:rPr>
                        <a:t>회복 과녁, 트랩 과녁 등 추가적인 객체 생성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ea typeface="Source Han Sans KR Normal Bold"/>
                        </a:rPr>
                        <a:t>최종 점검 및 추가 구현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4648">
                <a:tc vMerge="1"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ea typeface="Source Han Sans KR Normal Bold"/>
                        </a:rPr>
                        <a:t>리소스 수집, 주요 객체 생성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ea typeface="Source Han Sans KR Normal Bold"/>
                        </a:rPr>
                        <a:t>슈팅 기능,점수 기능 구현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ea typeface="Source Han Sans KR Normal Bold"/>
                        </a:rPr>
                        <a:t>슈팅 기능, 표적 체력 게이지 생성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ea typeface="Source Han Sans KR Normal Bold"/>
                        </a:rPr>
                        <a:t>랜덤 위치에서 생성 후 이동 구현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Source Han Sans KR Normal Bold"/>
                        </a:rPr>
                        <a:t> 라운드 별 객체 생성 개수 설정 및 라운드 생성 구현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ea typeface="Source Han Sans KR Normal Bold"/>
                        </a:rPr>
                        <a:t>전반적인 게임성 구현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ea typeface="Source Han Sans KR Normal Bold"/>
                        </a:rPr>
                        <a:t>회복 과녁, 트랩 과녁 등 추가적인 객체 생성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ea typeface="Source Han Sans KR Normal Bold"/>
                        </a:rPr>
                        <a:t>최종 점검 및 추가 구현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4648">
                <a:tc vMerge="1"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ea typeface="Source Han Sans KR Normal Bold"/>
                        </a:rPr>
                        <a:t>리소스 수집, 주요 객체 생성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ea typeface="Source Han Sans KR Normal Bold"/>
                        </a:rPr>
                        <a:t>슈팅 기능,점수 기능 구현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ea typeface="Source Han Sans KR Normal Bold"/>
                        </a:rPr>
                        <a:t>슈팅 기능, 표적 체력 게이지 생성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ea typeface="Source Han Sans KR Normal Bold"/>
                        </a:rPr>
                        <a:t>랜덤 위치에서 생성 후 이동 구현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Source Han Sans KR Normal Bold"/>
                        </a:rPr>
                        <a:t> 라운드 별 객체 생성 개수 설정 및 라운드 생성 구현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ea typeface="Source Han Sans KR Normal Bold"/>
                        </a:rPr>
                        <a:t>전반적인 게임성 구현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ea typeface="Source Han Sans KR Normal Bold"/>
                        </a:rPr>
                        <a:t>회복 과녁, 트랩 과녁 등 추가적인 객체 생성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ea typeface="Source Han Sans KR Normal Bold"/>
                        </a:rPr>
                        <a:t>최종 점검 및 추가 구현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6611830" y="9429750"/>
            <a:ext cx="4914150" cy="1429571"/>
          </a:xfrm>
          <a:custGeom>
            <a:avLst/>
            <a:gdLst/>
            <a:ahLst/>
            <a:cxnLst/>
            <a:rect l="l" t="t" r="r" b="b"/>
            <a:pathLst>
              <a:path w="4914150" h="1429571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9963834" y="9093726"/>
            <a:ext cx="4914150" cy="1429571"/>
          </a:xfrm>
          <a:custGeom>
            <a:avLst/>
            <a:gdLst/>
            <a:ahLst/>
            <a:cxnLst/>
            <a:rect l="l" t="t" r="r" b="b"/>
            <a:pathLst>
              <a:path w="4914150" h="1429571">
                <a:moveTo>
                  <a:pt x="0" y="0"/>
                </a:moveTo>
                <a:lnTo>
                  <a:pt x="4914150" y="0"/>
                </a:lnTo>
                <a:lnTo>
                  <a:pt x="4914150" y="1429570"/>
                </a:lnTo>
                <a:lnTo>
                  <a:pt x="0" y="1429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3942593" y="8915902"/>
            <a:ext cx="4914150" cy="1429571"/>
          </a:xfrm>
          <a:custGeom>
            <a:avLst/>
            <a:gdLst/>
            <a:ahLst/>
            <a:cxnLst/>
            <a:rect l="l" t="t" r="r" b="b"/>
            <a:pathLst>
              <a:path w="4914150" h="1429571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1213353" y="8296275"/>
            <a:ext cx="6045947" cy="1229871"/>
            <a:chOff x="0" y="0"/>
            <a:chExt cx="8962762" cy="18232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962761" cy="1823212"/>
            </a:xfrm>
            <a:custGeom>
              <a:avLst/>
              <a:gdLst/>
              <a:ahLst/>
              <a:cxnLst/>
              <a:rect l="l" t="t" r="r" b="b"/>
              <a:pathLst>
                <a:path w="8962761" h="1823212">
                  <a:moveTo>
                    <a:pt x="38415" y="0"/>
                  </a:moveTo>
                  <a:lnTo>
                    <a:pt x="8924346" y="0"/>
                  </a:lnTo>
                  <a:cubicBezTo>
                    <a:pt x="8945562" y="0"/>
                    <a:pt x="8962761" y="17199"/>
                    <a:pt x="8962761" y="38415"/>
                  </a:cubicBezTo>
                  <a:lnTo>
                    <a:pt x="8962761" y="1784796"/>
                  </a:lnTo>
                  <a:cubicBezTo>
                    <a:pt x="8962761" y="1806013"/>
                    <a:pt x="8945562" y="1823212"/>
                    <a:pt x="8924346" y="1823212"/>
                  </a:cubicBezTo>
                  <a:lnTo>
                    <a:pt x="38415" y="1823212"/>
                  </a:lnTo>
                  <a:cubicBezTo>
                    <a:pt x="17199" y="1823212"/>
                    <a:pt x="0" y="1806013"/>
                    <a:pt x="0" y="1784796"/>
                  </a:cubicBezTo>
                  <a:lnTo>
                    <a:pt x="0" y="38415"/>
                  </a:lnTo>
                  <a:cubicBezTo>
                    <a:pt x="0" y="17199"/>
                    <a:pt x="17199" y="0"/>
                    <a:pt x="3841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Source Han Sans KR Normal"/>
                </a:rPr>
                <a:t>두 개 이상의 셀을 드래그해 선택하고 마우스 오른쪽 버튼을 클릭한 다음</a:t>
              </a:r>
            </a:p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Source Han Sans KR Normal"/>
                </a:rPr>
                <a:t>"셀 병합"을 선택하여 필요에 따라 표를 구성하세요!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8758380"/>
            <a:ext cx="3052218" cy="717550"/>
            <a:chOff x="0" y="0"/>
            <a:chExt cx="803876" cy="1889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ea typeface="210 8비트"/>
                </a:rPr>
                <a:t>안건 페이지로 돌아가기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2804498" y="9789461"/>
            <a:ext cx="4914150" cy="1429571"/>
          </a:xfrm>
          <a:custGeom>
            <a:avLst/>
            <a:gdLst/>
            <a:ahLst/>
            <a:cxnLst/>
            <a:rect l="l" t="t" r="r" b="b"/>
            <a:pathLst>
              <a:path w="4914150" h="1429571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261573" y="8758380"/>
            <a:ext cx="2348115" cy="1744615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28700" y="1085850"/>
            <a:ext cx="16230600" cy="128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55"/>
              </a:lnSpc>
            </a:pPr>
            <a:r>
              <a:rPr lang="en-US" sz="8799">
                <a:solidFill>
                  <a:srgbClr val="FF63D8"/>
                </a:solidFill>
                <a:ea typeface="210 8비트"/>
              </a:rPr>
              <a:t>개발 상세 일정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970" y="1971213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1099006" y="-1298925"/>
            <a:ext cx="5271418" cy="10244805"/>
          </a:xfrm>
          <a:custGeom>
            <a:avLst/>
            <a:gdLst/>
            <a:ahLst/>
            <a:cxnLst/>
            <a:rect l="l" t="t" r="r" b="b"/>
            <a:pathLst>
              <a:path w="5271418" h="10244805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5182049" y="29347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15190678" y="2308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7521607" y="1028700"/>
            <a:ext cx="9737693" cy="5405361"/>
            <a:chOff x="0" y="0"/>
            <a:chExt cx="2564660" cy="14236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64660" cy="1423634"/>
            </a:xfrm>
            <a:custGeom>
              <a:avLst/>
              <a:gdLst/>
              <a:ahLst/>
              <a:cxnLst/>
              <a:rect l="l" t="t" r="r" b="b"/>
              <a:pathLst>
                <a:path w="2564660" h="1423634">
                  <a:moveTo>
                    <a:pt x="38957" y="0"/>
                  </a:moveTo>
                  <a:lnTo>
                    <a:pt x="2525702" y="0"/>
                  </a:lnTo>
                  <a:cubicBezTo>
                    <a:pt x="2536035" y="0"/>
                    <a:pt x="2545943" y="4104"/>
                    <a:pt x="2553249" y="11410"/>
                  </a:cubicBezTo>
                  <a:cubicBezTo>
                    <a:pt x="2560555" y="18716"/>
                    <a:pt x="2564660" y="28625"/>
                    <a:pt x="2564660" y="38957"/>
                  </a:cubicBezTo>
                  <a:lnTo>
                    <a:pt x="2564660" y="1384677"/>
                  </a:lnTo>
                  <a:cubicBezTo>
                    <a:pt x="2564660" y="1395009"/>
                    <a:pt x="2560555" y="1404918"/>
                    <a:pt x="2553249" y="1412224"/>
                  </a:cubicBezTo>
                  <a:cubicBezTo>
                    <a:pt x="2545943" y="1419530"/>
                    <a:pt x="2536035" y="1423634"/>
                    <a:pt x="2525702" y="1423634"/>
                  </a:cubicBezTo>
                  <a:lnTo>
                    <a:pt x="38957" y="1423634"/>
                  </a:lnTo>
                  <a:cubicBezTo>
                    <a:pt x="28625" y="1423634"/>
                    <a:pt x="18716" y="1419530"/>
                    <a:pt x="11410" y="1412224"/>
                  </a:cubicBezTo>
                  <a:cubicBezTo>
                    <a:pt x="4104" y="1404918"/>
                    <a:pt x="0" y="1395009"/>
                    <a:pt x="0" y="1384677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191297" y="7989236"/>
            <a:ext cx="3615824" cy="1715873"/>
          </a:xfrm>
          <a:custGeom>
            <a:avLst/>
            <a:gdLst/>
            <a:ahLst/>
            <a:cxnLst/>
            <a:rect l="l" t="t" r="r" b="b"/>
            <a:pathLst>
              <a:path w="3615824" h="1715873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-211930" y="4567873"/>
            <a:ext cx="6808385" cy="5137236"/>
          </a:xfrm>
          <a:custGeom>
            <a:avLst/>
            <a:gdLst/>
            <a:ahLst/>
            <a:cxnLst/>
            <a:rect l="l" t="t" r="r" b="b"/>
            <a:pathLst>
              <a:path w="6808385" h="5137236">
                <a:moveTo>
                  <a:pt x="0" y="0"/>
                </a:moveTo>
                <a:lnTo>
                  <a:pt x="6808386" y="0"/>
                </a:lnTo>
                <a:lnTo>
                  <a:pt x="6808386" y="5137236"/>
                </a:lnTo>
                <a:lnTo>
                  <a:pt x="0" y="5137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-641278" y="7099525"/>
            <a:ext cx="7237734" cy="2605584"/>
          </a:xfrm>
          <a:custGeom>
            <a:avLst/>
            <a:gdLst/>
            <a:ahLst/>
            <a:cxnLst/>
            <a:rect l="l" t="t" r="r" b="b"/>
            <a:pathLst>
              <a:path w="7237734" h="2605584">
                <a:moveTo>
                  <a:pt x="0" y="0"/>
                </a:moveTo>
                <a:lnTo>
                  <a:pt x="7237734" y="0"/>
                </a:lnTo>
                <a:lnTo>
                  <a:pt x="7237734" y="2605584"/>
                </a:lnTo>
                <a:lnTo>
                  <a:pt x="0" y="26055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1602934" y="8186651"/>
            <a:ext cx="52197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5950489" y="8186651"/>
            <a:ext cx="52197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1028700" y="1028700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3576727" y="1218363"/>
            <a:ext cx="1877287" cy="563186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8175823" y="2660796"/>
            <a:ext cx="8548516" cy="2171462"/>
            <a:chOff x="0" y="0"/>
            <a:chExt cx="11398021" cy="289528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57150"/>
              <a:ext cx="11398021" cy="1750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5"/>
                </a:lnSpc>
              </a:pPr>
              <a:r>
                <a:rPr lang="en-US" sz="8924">
                  <a:solidFill>
                    <a:srgbClr val="FF63D8"/>
                  </a:solidFill>
                  <a:ea typeface="210 8비트"/>
                </a:rPr>
                <a:t>감사합니다!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277058"/>
              <a:ext cx="11398021" cy="618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5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261</Words>
  <Application>Microsoft Office PowerPoint</Application>
  <PresentationFormat>사용자 지정</PresentationFormat>
  <Paragraphs>69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Source Han Sans KR Normal</vt:lpstr>
      <vt:lpstr>Source Han Sans KR Normal Bold</vt:lpstr>
      <vt:lpstr>210 8비트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검은색 형광 초록색 형광 분홍색 유행하는 일러스트 창의적인 프레젠테이션</dc:title>
  <dc:creator>곽정민</dc:creator>
  <cp:lastModifiedBy>정민 곽</cp:lastModifiedBy>
  <cp:revision>3</cp:revision>
  <dcterms:created xsi:type="dcterms:W3CDTF">2006-08-16T00:00:00Z</dcterms:created>
  <dcterms:modified xsi:type="dcterms:W3CDTF">2023-10-15T11:16:01Z</dcterms:modified>
  <dc:identifier>DAFxJ2hLm9U</dc:identifier>
</cp:coreProperties>
</file>